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64" r:id="rId2"/>
    <p:sldId id="266" r:id="rId3"/>
    <p:sldId id="265" r:id="rId4"/>
    <p:sldId id="278" r:id="rId5"/>
    <p:sldId id="267" r:id="rId6"/>
    <p:sldId id="268" r:id="rId7"/>
    <p:sldId id="276" r:id="rId8"/>
    <p:sldId id="271" r:id="rId9"/>
    <p:sldId id="281" r:id="rId10"/>
    <p:sldId id="273" r:id="rId11"/>
    <p:sldId id="274" r:id="rId12"/>
    <p:sldId id="275" r:id="rId13"/>
    <p:sldId id="279" r:id="rId14"/>
    <p:sldId id="280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777"/>
  </p:normalViewPr>
  <p:slideViewPr>
    <p:cSldViewPr snapToGrid="0" snapToObjects="1">
      <p:cViewPr varScale="1">
        <p:scale>
          <a:sx n="102" d="100"/>
          <a:sy n="102" d="100"/>
        </p:scale>
        <p:origin x="19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8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44.png"/><Relationship Id="rId9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6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0.png"/><Relationship Id="rId7" Type="http://schemas.openxmlformats.org/officeDocument/2006/relationships/image" Target="../media/image4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5" Type="http://schemas.openxmlformats.org/officeDocument/2006/relationships/image" Target="../media/image370.png"/><Relationship Id="rId4" Type="http://schemas.openxmlformats.org/officeDocument/2006/relationships/image" Target="../media/image4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/>
              <a:t>Guest Lecture Stanford </a:t>
            </a:r>
            <a:r>
              <a:rPr lang="en-US" dirty="0"/>
              <a:t>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5F9A0-84ED-B543-8D5C-899BF8CC75D2}"/>
              </a:ext>
            </a:extLst>
          </p:cNvPr>
          <p:cNvCxnSpPr>
            <a:cxnSpLocks/>
          </p:cNvCxnSpPr>
          <p:nvPr/>
        </p:nvCxnSpPr>
        <p:spPr>
          <a:xfrm flipV="1">
            <a:off x="5437410" y="2938679"/>
            <a:ext cx="255969" cy="49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B3A4E1-C9B4-B04D-8B49-7DE37EDF9A30}"/>
              </a:ext>
            </a:extLst>
          </p:cNvPr>
          <p:cNvSpPr txBox="1"/>
          <p:nvPr/>
        </p:nvSpPr>
        <p:spPr>
          <a:xfrm>
            <a:off x="5626102" y="255762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</a:t>
            </a:r>
            <a:r>
              <a:rPr lang="en-US" dirty="0" err="1"/>
              <a:t>Petrov-Galerkin</a:t>
            </a:r>
            <a:r>
              <a:rPr lang="en-US" dirty="0"/>
              <a:t>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w is the test function for the Finite Element Method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</a:t>
            </a:r>
            <a:r>
              <a:rPr lang="en-US" dirty="0" err="1"/>
              <a:t>Magumdar</a:t>
            </a:r>
            <a:r>
              <a:rPr lang="en-US" dirty="0"/>
              <a:t>, Numerical Heat Transfer, 1988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t</a:t>
            </a:r>
            <a:r>
              <a:rPr lang="en-US" dirty="0"/>
              <a:t> can be ~: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𝐺𝑤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 rotWithShape="0"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boundary conditions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Typical boundaries include the following (mapping to what we know physically in the system):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Inflow: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Wall: velocity, temperature, scalar flux, etc., are known (“no-slip”)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Open: flow leaves or enters the domain with a known “pressure”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Symmetry: no-penetration, zero tangential viscous condition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Periodic: perfect mapping between nodes at provided surface pairs; provides an infinite domain assumption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Non-conformal: static or dynamic/sliding mesh interface in which the surface pair is </a:t>
            </a:r>
            <a:r>
              <a:rPr lang="en-US" dirty="0" err="1"/>
              <a:t>nonconformal</a:t>
            </a:r>
            <a:r>
              <a:rPr lang="en-US" dirty="0"/>
              <a:t> in nature</a:t>
            </a:r>
          </a:p>
        </p:txBody>
      </p:sp>
      <p:pic>
        <p:nvPicPr>
          <p:cNvPr id="6" name="Picture 5" descr="naluP2_s002.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1" y="4361778"/>
            <a:ext cx="3255439" cy="2067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124" y="6488668"/>
            <a:ext cx="24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6013" y="6099518"/>
            <a:ext cx="609842" cy="4402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566035" y="5823656"/>
            <a:ext cx="885874" cy="739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51909" y="4807099"/>
            <a:ext cx="774421" cy="4175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1622" y="4362424"/>
            <a:ext cx="2486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</a:t>
            </a:r>
          </a:p>
          <a:p>
            <a:pPr algn="ctr"/>
            <a:r>
              <a:rPr lang="en-US" dirty="0"/>
              <a:t>(known P and far field temperature)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268651" y="5792710"/>
            <a:ext cx="968025" cy="804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10380" y="566409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Span-wise periodic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4822" y="4058270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Symmetry, “flow slips along” (normal stress </a:t>
            </a:r>
            <a:r>
              <a:rPr lang="en-US" dirty="0" err="1"/>
              <a:t>pn</a:t>
            </a:r>
            <a:r>
              <a:rPr lang="en-US" baseline="-25000" dirty="0" err="1"/>
              <a:t>i</a:t>
            </a:r>
            <a:r>
              <a:rPr lang="en-US" dirty="0" err="1"/>
              <a:t>dS</a:t>
            </a:r>
            <a:r>
              <a:rPr lang="en-US" dirty="0"/>
              <a:t> applied with tangential stress = 0)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8377" y="4439614"/>
            <a:ext cx="330608" cy="73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52240" y="5567856"/>
            <a:ext cx="994174" cy="841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4405" y="5328879"/>
            <a:ext cx="189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 </a:t>
            </a:r>
          </a:p>
          <a:p>
            <a:pPr algn="ctr"/>
            <a:r>
              <a:rPr lang="en-US" dirty="0"/>
              <a:t>(known T and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 Strong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4500023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vertex-based schemes, the degree-of-freedom “lives” at the boundary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e.g., wall, inflow and open, boundary condition can be provided by a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(AKA, strong implementation of a known field).</a:t>
            </a:r>
          </a:p>
          <a:p>
            <a:pPr>
              <a:buFont typeface="Arial" charset="0"/>
              <a:buChar char="•"/>
            </a:pPr>
            <a:r>
              <a:rPr lang="en-US" dirty="0"/>
              <a:t> A </a:t>
            </a:r>
            <a:r>
              <a:rPr lang="en-US" dirty="0" err="1"/>
              <a:t>Dirichlet</a:t>
            </a:r>
            <a:r>
              <a:rPr lang="en-US" dirty="0"/>
              <a:t> procedure either condenses the row out of the system or zeroes the row with a unity in the diagonal and the specified value on the RHS</a:t>
            </a:r>
          </a:p>
          <a:p>
            <a:pPr>
              <a:buFont typeface="Arial" charset="0"/>
              <a:buChar char="•"/>
            </a:pPr>
            <a:r>
              <a:rPr lang="en-US" dirty="0"/>
              <a:t> Consider a simple heat conduction solution in which temperature is known at the boundaries</a:t>
            </a:r>
          </a:p>
          <a:p>
            <a:pPr>
              <a:buFont typeface="Arial" charset="0"/>
              <a:buChar char="•"/>
            </a:pPr>
            <a:r>
              <a:rPr lang="en-US" dirty="0"/>
              <a:t> It can be shown (see </a:t>
            </a:r>
            <a:r>
              <a:rPr lang="en-US" dirty="0" err="1"/>
              <a:t>Svard</a:t>
            </a:r>
            <a:r>
              <a:rPr lang="en-US" dirty="0"/>
              <a:t> and Nordstrom, JCP, 2008) that a stable and accurate weak BC implementation is provided by: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4" y="5849673"/>
                <a:ext cx="3311441" cy="7147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455"/>
          <a:stretch/>
        </p:blipFill>
        <p:spPr>
          <a:xfrm>
            <a:off x="5887528" y="3669631"/>
            <a:ext cx="2692357" cy="3188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002" y="6503394"/>
            <a:ext cx="363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Here, </a:t>
            </a:r>
            <a:r>
              <a:rPr lang="en-US" dirty="0">
                <a:latin typeface="symbol" charset="2"/>
              </a:rPr>
              <a:t>g</a:t>
            </a:r>
            <a:r>
              <a:rPr lang="en-US" dirty="0">
                <a:latin typeface="+mj-lt"/>
              </a:rPr>
              <a:t> is a constant greater than 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7546E-ACC6-9E41-A111-62DC7ABE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16" y="810731"/>
            <a:ext cx="4004373" cy="2862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/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5B5FC-F4DA-954C-AB9D-E7DB37A6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00" y="217038"/>
                <a:ext cx="4642361" cy="524118"/>
              </a:xfrm>
              <a:prstGeom prst="rect">
                <a:avLst/>
              </a:prstGeom>
              <a:blipFill>
                <a:blip r:embed="rId6"/>
                <a:stretch>
                  <a:fillRect l="-272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168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2" y="1903609"/>
                <a:ext cx="7012929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0" y="3986274"/>
                <a:ext cx="2221432" cy="543418"/>
              </a:xfrm>
              <a:prstGeom prst="rect">
                <a:avLst/>
              </a:prstGeom>
              <a:blipFill>
                <a:blip r:embed="rId4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 rotWithShape="0">
                <a:blip r:embed="rId6"/>
                <a:stretch>
                  <a:fillRect t="-1956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010008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34" y="4310741"/>
                <a:ext cx="29075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550018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𝐷𝐺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𝐷𝐺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 rotWithShape="0">
                <a:blip r:embed="rId7"/>
                <a:stretch>
                  <a:fillRect t="-173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 rotWithShape="0">
                <a:blip r:embed="rId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 </a:t>
                </a: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=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for canonical cavity and jet flow; error relative to either characteristic time scale, i.e.,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~(u/</a:t>
                </a:r>
                <a:r>
                  <a:rPr lang="en-US" dirty="0" err="1">
                    <a:latin typeface="Symbol" pitchFamily="2" charset="2"/>
                  </a:rPr>
                  <a:t>D</a:t>
                </a:r>
                <a:r>
                  <a:rPr lang="en-US" dirty="0" err="1"/>
                  <a:t>x</a:t>
                </a:r>
                <a:r>
                  <a:rPr lang="en-US" dirty="0"/>
                  <a:t>)</a:t>
                </a:r>
                <a:r>
                  <a:rPr lang="en-US" baseline="30000" dirty="0"/>
                  <a:t>-1</a:t>
                </a:r>
                <a:r>
                  <a:rPr lang="en-US" dirty="0"/>
                  <a:t>, or the “stabilized” approach of Soto and </a:t>
                </a:r>
                <a:r>
                  <a:rPr lang="en-US" dirty="0" err="1"/>
                  <a:t>Lohner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𝐷𝐺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𝑡𝐿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6" t="-937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𝐷𝐺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379807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429000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16147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17603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3426</TotalTime>
  <Words>1490</Words>
  <Application>Microsoft Macintosh PowerPoint</Application>
  <PresentationFormat>On-screen Show (4:3)</PresentationFormat>
  <Paragraphs>257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Guest Lecture Stanford ME469: Splitting and Stabilization Errors</vt:lpstr>
      <vt:lpstr>Splitting and Stabilization Errors: Outline</vt:lpstr>
      <vt:lpstr>Introduction to Block Matrix Form</vt:lpstr>
      <vt:lpstr>Introduction to Block Matrix Form for Fluids</vt:lpstr>
      <vt:lpstr>Introduction to Block Matrix Form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A note on boundary conditions</vt:lpstr>
      <vt:lpstr>Weak vs Strong</vt:lpstr>
      <vt:lpstr>Splitting and Stabilization Errors: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97</cp:revision>
  <cp:lastPrinted>2018-08-23T01:14:34Z</cp:lastPrinted>
  <dcterms:created xsi:type="dcterms:W3CDTF">2017-10-14T01:15:26Z</dcterms:created>
  <dcterms:modified xsi:type="dcterms:W3CDTF">2020-01-30T04:33:30Z</dcterms:modified>
</cp:coreProperties>
</file>